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.xml" ContentType="application/vnd.openxmlformats-officedocument.presentationml.tags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0"/>
  </p:notesMasterIdLst>
  <p:handoutMasterIdLst>
    <p:handoutMasterId r:id="rId21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3" r:id="rId19"/>
  </p:sldIdLst>
  <p:sldSz cx="10080625" cy="7559675"/>
  <p:notesSz cx="7559675" cy="10691813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9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3" name="Substituent dată 2"/>
          <p:cNvSpPr txBox="1">
            <a:spLocks noGrp="1"/>
          </p:cNvSpPr>
          <p:nvPr>
            <p:ph type="dt" sz="quarter" idx="1"/>
          </p:nvPr>
        </p:nvSpPr>
        <p:spPr>
          <a:xfrm>
            <a:off x="4278962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t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4" name="Substituent subsol 3"/>
          <p:cNvSpPr txBox="1">
            <a:spLocks noGrp="1"/>
          </p:cNvSpPr>
          <p:nvPr>
            <p:ph type="ftr" sz="quarter" idx="2"/>
          </p:nvPr>
        </p:nvSpPr>
        <p:spPr>
          <a:xfrm>
            <a:off x="0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5" name="Substituent număr diapozitiv 4"/>
          <p:cNvSpPr txBox="1">
            <a:spLocks noGrp="1"/>
          </p:cNvSpPr>
          <p:nvPr>
            <p:ph type="sldNum" sz="quarter" idx="3"/>
          </p:nvPr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none" lIns="90004" tIns="44997" rIns="90004" bIns="44997" anchor="b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17B8924-E3B9-4CD1-A8ED-381CC7E639CC}" type="slidenum">
              <a:t>‹#›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Arial" pitchFamily="18"/>
              <a:ea typeface="Microsoft YaHei" pitchFamily="2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744328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17"/>
            <a:ext cx="5345280" cy="4008958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Substituent note 2"/>
          <p:cNvSpPr txBox="1">
            <a:spLocks noGrp="1"/>
          </p:cNvSpPr>
          <p:nvPr>
            <p:ph type="body" sz="quarter" idx="3"/>
          </p:nvPr>
        </p:nvSpPr>
        <p:spPr>
          <a:xfrm>
            <a:off x="755998" y="5078522"/>
            <a:ext cx="6047640" cy="48110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endParaRPr lang="ro-RO"/>
          </a:p>
        </p:txBody>
      </p:sp>
      <p:sp>
        <p:nvSpPr>
          <p:cNvPr id="4" name="Substituent antet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o-RO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ro-RO"/>
          </a:p>
        </p:txBody>
      </p:sp>
      <p:sp>
        <p:nvSpPr>
          <p:cNvPr id="5" name="Substituent dată 4"/>
          <p:cNvSpPr txBox="1">
            <a:spLocks noGrp="1"/>
          </p:cNvSpPr>
          <p:nvPr>
            <p:ph type="dt" idx="1"/>
          </p:nvPr>
        </p:nvSpPr>
        <p:spPr>
          <a:xfrm>
            <a:off x="4278962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o-RO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ro-RO"/>
          </a:p>
        </p:txBody>
      </p:sp>
      <p:sp>
        <p:nvSpPr>
          <p:cNvPr id="6" name="Substituent subsol 5"/>
          <p:cNvSpPr txBox="1">
            <a:spLocks noGrp="1"/>
          </p:cNvSpPr>
          <p:nvPr>
            <p:ph type="ftr" sz="quarter" idx="4"/>
          </p:nvPr>
        </p:nvSpPr>
        <p:spPr>
          <a:xfrm>
            <a:off x="0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o-RO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ro-RO"/>
          </a:p>
        </p:txBody>
      </p:sp>
      <p:sp>
        <p:nvSpPr>
          <p:cNvPr id="7" name="Substituent număr diapozitiv 6"/>
          <p:cNvSpPr txBox="1">
            <a:spLocks noGrp="1"/>
          </p:cNvSpPr>
          <p:nvPr>
            <p:ph type="sldNum" sz="quarter" idx="5"/>
          </p:nvPr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o-RO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fld id="{54C552DB-D53B-4E6B-AD67-5770AE02329E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775485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5999" marR="0" lvl="0" indent="-215999" defTabSz="914400" rtl="0" fontAlgn="auto" hangingPunct="0">
      <a:lnSpc>
        <a:spcPct val="100000"/>
      </a:lnSpc>
      <a:spcBef>
        <a:spcPts val="0"/>
      </a:spcBef>
      <a:spcAft>
        <a:spcPts val="0"/>
      </a:spcAft>
      <a:buNone/>
      <a:tabLst/>
      <a:defRPr lang="ro-RO" sz="2000" b="0" i="0" u="none" strike="noStrike" kern="1200" cap="none" spc="0" baseline="0">
        <a:solidFill>
          <a:srgbClr val="000000"/>
        </a:solidFill>
        <a:uFillTx/>
        <a:latin typeface="Arial" pitchFamily="18"/>
        <a:ea typeface="Microsoft YaHei" pitchFamily="2"/>
        <a:cs typeface="Lucida Sans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62A17AF-29DB-4D5B-9A72-E14FDCC52F14}" type="slidenum">
              <a:t>1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02DA43E-EBE2-47FB-BFA5-1B4988CDD718}" type="slidenum">
              <a:t>10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42D90F0-FEB2-4E3A-8ED8-2E1E8484BC35}" type="slidenum">
              <a:t>11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D19E64A-23A9-49FD-A324-675BE042E8E3}" type="slidenum">
              <a:t>12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A726522-7C2B-4EE2-8D29-C73643F167CA}" type="slidenum">
              <a:t>13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B6AD9DD-8B73-4D63-89E3-3D314D108777}" type="slidenum">
              <a:t>14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D1F10C3-75BB-46A2-8747-FCB7CBEE1A89}" type="slidenum">
              <a:t>15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A0562A7-A599-430D-8F90-AE8C5457C7FA}" type="slidenum">
              <a:t>2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>
            <a:spAutoFit/>
          </a:bodyPr>
          <a:lstStyle/>
          <a:p>
            <a:endParaRPr lang="ro-RO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2AB6627-6B67-4FE6-A74C-87B336AFF4A0}" type="slidenum">
              <a:t>3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9A5233D-8011-481F-B069-77FDE535C950}" type="slidenum">
              <a:t>4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BC2FD96-F004-4E70-BE7C-88EB9744A0FE}" type="slidenum">
              <a:t>5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pPr lvl="0"/>
            <a:r>
              <a:rPr lang="en-GB" sz="2400">
                <a:latin typeface="Thorndale" pitchFamily="18"/>
                <a:cs typeface="Tahoma" pitchFamily="2"/>
              </a:rPr>
              <a:t>Since dogs cannot dive, I would rather not have to write a method “dive” in the class Dog.</a:t>
            </a:r>
          </a:p>
          <a:p>
            <a:pPr lvl="0"/>
            <a:endParaRPr lang="en-GB" sz="2400">
              <a:latin typeface="Thorndale" pitchFamily="18"/>
              <a:cs typeface="Tahoma" pitchFamily="2"/>
            </a:endParaRPr>
          </a:p>
          <a:p>
            <a:pPr lvl="0"/>
            <a:r>
              <a:rPr lang="en-GB" sz="2400">
                <a:latin typeface="Thorndale" pitchFamily="18"/>
                <a:cs typeface="Tahoma" pitchFamily="2"/>
              </a:rPr>
              <a:t>Default methods in interfaces come in handy.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FE3C510-F6BC-4EBA-BDF4-56D5D5EEC891}" type="slidenum">
              <a:t>6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CF98883-7C94-487D-8A58-9BA1AF64F756}" type="slidenum">
              <a:t>7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7C8E16A-B193-475B-9E36-35E7C725C8F8}" type="slidenum">
              <a:t>8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>
            <a:spAutoFit/>
          </a:bodyPr>
          <a:lstStyle/>
          <a:p>
            <a:endParaRPr lang="ro-RO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număr diapozitiv 6"/>
          <p:cNvSpPr txBox="1"/>
          <p:nvPr/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3FFDDE1-FEE0-491A-81E7-EAF89C45829F}" type="slidenum">
              <a:t>9</a:t>
            </a:fld>
            <a:endParaRPr lang="ro-RO" sz="1400" b="0" i="0" u="none" strike="noStrike" kern="1200" cap="none" spc="0" baseline="0">
              <a:solidFill>
                <a:srgbClr val="000000"/>
              </a:solidFill>
              <a:uFillTx/>
              <a:latin typeface="Times New Roman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imagine diapozitiv 1"/>
          <p:cNvSpPr>
            <a:spLocks noGrp="1" noRot="1" noChangeAspect="1"/>
          </p:cNvSpPr>
          <p:nvPr>
            <p:ph type="sldImg"/>
          </p:nvPr>
        </p:nvSpPr>
        <p:spPr>
          <a:xfrm>
            <a:off x="1312858" y="1027108"/>
            <a:ext cx="4933946" cy="3700457"/>
          </a:xfrm>
          <a:solidFill>
            <a:srgbClr val="5B9BD5"/>
          </a:solidFill>
          <a:ln w="25402">
            <a:solidFill>
              <a:srgbClr val="41719C"/>
            </a:solidFill>
            <a:prstDash val="solid"/>
          </a:ln>
        </p:spPr>
      </p:sp>
      <p:sp>
        <p:nvSpPr>
          <p:cNvPr id="4" name="Substituent note 2"/>
          <p:cNvSpPr txBox="1">
            <a:spLocks noGrp="1"/>
          </p:cNvSpPr>
          <p:nvPr>
            <p:ph type="body" sz="quarter" idx="1"/>
          </p:nvPr>
        </p:nvSpPr>
        <p:spPr>
          <a:xfrm>
            <a:off x="1169636" y="5086798"/>
            <a:ext cx="5226481" cy="4107603"/>
          </a:xfrm>
        </p:spPr>
        <p:txBody>
          <a:bodyPr/>
          <a:lstStyle/>
          <a:p>
            <a:endParaRPr lang="ro-RO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u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ctrTitle"/>
          </p:nvPr>
        </p:nvSpPr>
        <p:spPr>
          <a:xfrm>
            <a:off x="1260472" y="1236661"/>
            <a:ext cx="7559673" cy="2632072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titlu 2"/>
          <p:cNvSpPr txBox="1">
            <a:spLocks noGrp="1"/>
          </p:cNvSpPr>
          <p:nvPr>
            <p:ph type="subTitle" idx="1"/>
          </p:nvPr>
        </p:nvSpPr>
        <p:spPr>
          <a:xfrm>
            <a:off x="1260472" y="3970333"/>
            <a:ext cx="7559673" cy="1825627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ro-RO"/>
              <a:t>Faceți clic pentru a edita stilul de subtitlu coordonator</a:t>
            </a:r>
          </a:p>
        </p:txBody>
      </p:sp>
      <p:sp>
        <p:nvSpPr>
          <p:cNvPr id="4" name="Substituent dată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5" name="Substituent subsol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6" name="Substituent număr diapozitiv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6DE18BD-CE24-4522-8BD3-21DA47FCEFC1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65944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text vertical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5" name="Substituent subsol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6" name="Substituent număr diapozitiv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7315630-51AB-4886-A326-35B93480F298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11317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/>
          <p:cNvSpPr txBox="1">
            <a:spLocks noGrp="1"/>
          </p:cNvSpPr>
          <p:nvPr>
            <p:ph type="title" orient="vert"/>
          </p:nvPr>
        </p:nvSpPr>
        <p:spPr>
          <a:xfrm>
            <a:off x="7308854" y="301623"/>
            <a:ext cx="2266953" cy="6456358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text vertical 2"/>
          <p:cNvSpPr txBox="1">
            <a:spLocks noGrp="1"/>
          </p:cNvSpPr>
          <p:nvPr>
            <p:ph type="body" orient="vert" idx="1"/>
          </p:nvPr>
        </p:nvSpPr>
        <p:spPr>
          <a:xfrm>
            <a:off x="503240" y="301623"/>
            <a:ext cx="6653210" cy="6456358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5" name="Substituent subsol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6" name="Substituent număr diapozitiv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58CFAF4-2125-43BF-9F6A-5BB363AF474C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09183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u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ctrTitle"/>
          </p:nvPr>
        </p:nvSpPr>
        <p:spPr>
          <a:xfrm>
            <a:off x="1260472" y="1236661"/>
            <a:ext cx="7559673" cy="2632072"/>
          </a:xfrm>
        </p:spPr>
        <p:txBody>
          <a:bodyPr anchor="b"/>
          <a:lstStyle>
            <a:lvl1pPr>
              <a:defRPr lang="ro-RO" sz="6000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titlu 2"/>
          <p:cNvSpPr txBox="1">
            <a:spLocks noGrp="1"/>
          </p:cNvSpPr>
          <p:nvPr>
            <p:ph type="subTitle" idx="1"/>
          </p:nvPr>
        </p:nvSpPr>
        <p:spPr>
          <a:xfrm>
            <a:off x="1260472" y="3970333"/>
            <a:ext cx="7559673" cy="1825627"/>
          </a:xfrm>
        </p:spPr>
        <p:txBody>
          <a:bodyPr anchorCtr="1"/>
          <a:lstStyle>
            <a:lvl1pPr algn="ctr">
              <a:defRPr/>
            </a:lvl1pPr>
          </a:lstStyle>
          <a:p>
            <a:pPr lvl="0"/>
            <a:r>
              <a:rPr lang="ro-RO"/>
              <a:t>Faceți clic pentru a edita stilul de subtitlu coordonator</a:t>
            </a:r>
          </a:p>
        </p:txBody>
      </p:sp>
      <p:sp>
        <p:nvSpPr>
          <p:cNvPr id="4" name="Substituent subsol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7552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ro-RO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conținut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subsol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207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>
          <a:xfrm>
            <a:off x="687391" y="1884358"/>
            <a:ext cx="8694736" cy="3144841"/>
          </a:xfrm>
        </p:spPr>
        <p:txBody>
          <a:bodyPr anchor="b"/>
          <a:lstStyle>
            <a:lvl1pPr>
              <a:defRPr lang="ro-RO" sz="6000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1"/>
          </p:nvPr>
        </p:nvSpPr>
        <p:spPr>
          <a:xfrm>
            <a:off x="687391" y="5059366"/>
            <a:ext cx="8694736" cy="1652585"/>
          </a:xfrm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4" name="Substituent subsol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625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ro-RO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conținut 2"/>
          <p:cNvSpPr txBox="1">
            <a:spLocks noGrp="1"/>
          </p:cNvSpPr>
          <p:nvPr>
            <p:ph idx="1"/>
          </p:nvPr>
        </p:nvSpPr>
        <p:spPr>
          <a:xfrm>
            <a:off x="741358" y="2101848"/>
            <a:ext cx="4227508" cy="476249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conținut 3"/>
          <p:cNvSpPr txBox="1">
            <a:spLocks noGrp="1"/>
          </p:cNvSpPr>
          <p:nvPr>
            <p:ph idx="2"/>
          </p:nvPr>
        </p:nvSpPr>
        <p:spPr>
          <a:xfrm>
            <a:off x="5121270" y="2101848"/>
            <a:ext cx="4227508" cy="476249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5" name="Substituent subsol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2643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>
          <a:xfrm>
            <a:off x="693736" y="403222"/>
            <a:ext cx="8694736" cy="1460497"/>
          </a:xfrm>
        </p:spPr>
        <p:txBody>
          <a:bodyPr/>
          <a:lstStyle>
            <a:lvl1pPr>
              <a:defRPr lang="ro-RO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1"/>
          </p:nvPr>
        </p:nvSpPr>
        <p:spPr>
          <a:xfrm>
            <a:off x="693736" y="1852610"/>
            <a:ext cx="4265611" cy="908054"/>
          </a:xfrm>
        </p:spPr>
        <p:txBody>
          <a:bodyPr anchor="b"/>
          <a:lstStyle>
            <a:lvl1pPr>
              <a:defRPr b="1"/>
            </a:lvl1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4" name="Substituent conținut 3"/>
          <p:cNvSpPr txBox="1">
            <a:spLocks noGrp="1"/>
          </p:cNvSpPr>
          <p:nvPr>
            <p:ph idx="2"/>
          </p:nvPr>
        </p:nvSpPr>
        <p:spPr>
          <a:xfrm>
            <a:off x="693736" y="2760665"/>
            <a:ext cx="4265611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5" name="Substituent text 4"/>
          <p:cNvSpPr txBox="1">
            <a:spLocks noGrp="1"/>
          </p:cNvSpPr>
          <p:nvPr>
            <p:ph type="body" idx="3"/>
          </p:nvPr>
        </p:nvSpPr>
        <p:spPr>
          <a:xfrm>
            <a:off x="5103815" y="1852610"/>
            <a:ext cx="4284658" cy="908054"/>
          </a:xfrm>
        </p:spPr>
        <p:txBody>
          <a:bodyPr anchor="b"/>
          <a:lstStyle>
            <a:lvl1pPr>
              <a:defRPr b="1"/>
            </a:lvl1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6" name="Substituent conținut 5"/>
          <p:cNvSpPr txBox="1">
            <a:spLocks noGrp="1"/>
          </p:cNvSpPr>
          <p:nvPr>
            <p:ph idx="4"/>
          </p:nvPr>
        </p:nvSpPr>
        <p:spPr>
          <a:xfrm>
            <a:off x="5103815" y="2760665"/>
            <a:ext cx="4284658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7" name="Substituent subsol 6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4959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ro-RO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subsol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06334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subsol 1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1125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ro-RO" sz="3200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conținut 2"/>
          <p:cNvSpPr txBox="1">
            <a:spLocks noGrp="1"/>
          </p:cNvSpPr>
          <p:nvPr>
            <p:ph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tex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5" name="Substituent subsol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074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conținut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5" name="Substituent subsol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6" name="Substituent număr diapozitiv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C41A365-4879-4C78-B5B0-2C357608C09D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64679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lang="ro-RO" sz="3200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imagine 2"/>
          <p:cNvSpPr txBox="1">
            <a:spLocks noGrp="1"/>
          </p:cNvSpPr>
          <p:nvPr>
            <p:ph type="pic"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 sz="3200"/>
            </a:lvl1pPr>
          </a:lstStyle>
          <a:p>
            <a:pPr lvl="0"/>
            <a:endParaRPr lang="ro-RO"/>
          </a:p>
        </p:txBody>
      </p:sp>
      <p:sp>
        <p:nvSpPr>
          <p:cNvPr id="4" name="Substituent tex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5" name="Substituent subsol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392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ro-RO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text vertical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subsol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706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/>
          <p:cNvSpPr txBox="1">
            <a:spLocks noGrp="1"/>
          </p:cNvSpPr>
          <p:nvPr>
            <p:ph type="title" orient="vert"/>
          </p:nvPr>
        </p:nvSpPr>
        <p:spPr>
          <a:xfrm>
            <a:off x="7197727" y="555626"/>
            <a:ext cx="2151061" cy="6308729"/>
          </a:xfrm>
        </p:spPr>
        <p:txBody>
          <a:bodyPr vert="eaVert"/>
          <a:lstStyle>
            <a:lvl1pPr>
              <a:defRPr lang="ro-RO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text vertical 2"/>
          <p:cNvSpPr txBox="1">
            <a:spLocks noGrp="1"/>
          </p:cNvSpPr>
          <p:nvPr>
            <p:ph type="body" orient="vert" idx="1"/>
          </p:nvPr>
        </p:nvSpPr>
        <p:spPr>
          <a:xfrm>
            <a:off x="741358" y="555626"/>
            <a:ext cx="6303965" cy="630872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subsol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317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>
          <a:xfrm>
            <a:off x="687391" y="1884358"/>
            <a:ext cx="8694736" cy="3144841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1"/>
          </p:nvPr>
        </p:nvSpPr>
        <p:spPr>
          <a:xfrm>
            <a:off x="687391" y="5059366"/>
            <a:ext cx="8694736" cy="1652585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4" name="Substituent dată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5" name="Substituent subsol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6" name="Substituent număr diapozitiv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2D92DFE-DA04-4696-9CA7-E31BB5278D50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0370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conținut 2"/>
          <p:cNvSpPr txBox="1">
            <a:spLocks noGrp="1"/>
          </p:cNvSpPr>
          <p:nvPr>
            <p:ph idx="1"/>
          </p:nvPr>
        </p:nvSpPr>
        <p:spPr>
          <a:xfrm>
            <a:off x="503240" y="1768477"/>
            <a:ext cx="4459291" cy="498951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conținut 3"/>
          <p:cNvSpPr txBox="1">
            <a:spLocks noGrp="1"/>
          </p:cNvSpPr>
          <p:nvPr>
            <p:ph idx="2"/>
          </p:nvPr>
        </p:nvSpPr>
        <p:spPr>
          <a:xfrm>
            <a:off x="5114925" y="1768477"/>
            <a:ext cx="4460872" cy="498951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5" name="Substituent dată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6" name="Substituent subsol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7" name="Substituent număr diapozitiv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487B654-AD9F-4C4C-8F8E-B4BEE76BCB2C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044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>
          <a:xfrm>
            <a:off x="693736" y="403222"/>
            <a:ext cx="8694736" cy="146049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1"/>
          </p:nvPr>
        </p:nvSpPr>
        <p:spPr>
          <a:xfrm>
            <a:off x="693736" y="1852610"/>
            <a:ext cx="4265611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4" name="Substituent conținut 3"/>
          <p:cNvSpPr txBox="1">
            <a:spLocks noGrp="1"/>
          </p:cNvSpPr>
          <p:nvPr>
            <p:ph idx="2"/>
          </p:nvPr>
        </p:nvSpPr>
        <p:spPr>
          <a:xfrm>
            <a:off x="693736" y="2760665"/>
            <a:ext cx="4265611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5" name="Substituent text 4"/>
          <p:cNvSpPr txBox="1">
            <a:spLocks noGrp="1"/>
          </p:cNvSpPr>
          <p:nvPr>
            <p:ph type="body" idx="3"/>
          </p:nvPr>
        </p:nvSpPr>
        <p:spPr>
          <a:xfrm>
            <a:off x="5103815" y="1852610"/>
            <a:ext cx="4284658" cy="908054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6" name="Substituent conținut 5"/>
          <p:cNvSpPr txBox="1">
            <a:spLocks noGrp="1"/>
          </p:cNvSpPr>
          <p:nvPr>
            <p:ph idx="4"/>
          </p:nvPr>
        </p:nvSpPr>
        <p:spPr>
          <a:xfrm>
            <a:off x="5103815" y="2760665"/>
            <a:ext cx="4284658" cy="406241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7" name="Substituent dată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8" name="Substituent subsol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9" name="Substituent număr diapozitiv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63266D7-738D-40A7-AE27-AFBE6E2715FA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86181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dată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4" name="Substituent subsol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5" name="Substituent număr diapozitiv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36DB32F-2F0A-4E76-869B-1A45860259BA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501054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3" name="Substituent subsol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4" name="Substituent număr diapozitiv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4B72439-F7D2-414F-8F0D-7A2F15ABC396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01002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conținut 2"/>
          <p:cNvSpPr txBox="1">
            <a:spLocks noGrp="1"/>
          </p:cNvSpPr>
          <p:nvPr>
            <p:ph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tex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5" name="Substituent dată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6" name="Substituent subsol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7" name="Substituent număr diapozitiv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67E5F8-394D-4E45-89F4-1CA85DA572DA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291483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/>
          </p:nvPr>
        </p:nvSpPr>
        <p:spPr>
          <a:xfrm>
            <a:off x="693736" y="503240"/>
            <a:ext cx="3251204" cy="1765304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ro-RO"/>
              <a:t>Clic pentru editare stil titlu</a:t>
            </a:r>
          </a:p>
        </p:txBody>
      </p:sp>
      <p:sp>
        <p:nvSpPr>
          <p:cNvPr id="3" name="Substituent imagine 2"/>
          <p:cNvSpPr txBox="1">
            <a:spLocks noGrp="1"/>
          </p:cNvSpPr>
          <p:nvPr>
            <p:ph type="pic" idx="1"/>
          </p:nvPr>
        </p:nvSpPr>
        <p:spPr>
          <a:xfrm>
            <a:off x="4286249" y="1089022"/>
            <a:ext cx="5102223" cy="5372100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4" name="Substituent text 3"/>
          <p:cNvSpPr txBox="1">
            <a:spLocks noGrp="1"/>
          </p:cNvSpPr>
          <p:nvPr>
            <p:ph type="body" idx="2"/>
          </p:nvPr>
        </p:nvSpPr>
        <p:spPr>
          <a:xfrm>
            <a:off x="693736" y="2268534"/>
            <a:ext cx="3251204" cy="420052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5" name="Substituent dată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6" name="Substituent subsol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o-RO"/>
          </a:p>
        </p:txBody>
      </p:sp>
      <p:sp>
        <p:nvSpPr>
          <p:cNvPr id="7" name="Substituent număr diapozitiv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DFC2098-0757-4087-9881-0056EA4DE9F3}" type="slidenum"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47418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/>
          <p:cNvSpPr txBox="1">
            <a:spLocks noGrp="1"/>
          </p:cNvSpPr>
          <p:nvPr>
            <p:ph type="title"/>
          </p:nvPr>
        </p:nvSpPr>
        <p:spPr>
          <a:xfrm>
            <a:off x="503998" y="301322"/>
            <a:ext cx="9071643" cy="12621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lvl="0"/>
            <a:endParaRPr lang="ro-RO"/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1"/>
          </p:nvPr>
        </p:nvSpPr>
        <p:spPr>
          <a:xfrm>
            <a:off x="503998" y="1769043"/>
            <a:ext cx="9071643" cy="49892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/>
          <p:cNvSpPr txBox="1">
            <a:spLocks noGrp="1"/>
          </p:cNvSpPr>
          <p:nvPr>
            <p:ph type="dt" sz="half" idx="2"/>
          </p:nvPr>
        </p:nvSpPr>
        <p:spPr>
          <a:xfrm>
            <a:off x="503998" y="6887160"/>
            <a:ext cx="2348279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o-RO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ro-RO"/>
          </a:p>
        </p:txBody>
      </p:sp>
      <p:sp>
        <p:nvSpPr>
          <p:cNvPr id="5" name="Substituent subsol 4"/>
          <p:cNvSpPr txBox="1">
            <a:spLocks noGrp="1"/>
          </p:cNvSpPr>
          <p:nvPr>
            <p:ph type="ftr" sz="quarter" idx="3"/>
          </p:nvPr>
        </p:nvSpPr>
        <p:spPr>
          <a:xfrm>
            <a:off x="3447361" y="6887160"/>
            <a:ext cx="3194995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1" compatLnSpc="1">
            <a:noAutofit/>
          </a:bodyPr>
          <a:lstStyle>
            <a:lvl1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o-RO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ro-RO"/>
          </a:p>
        </p:txBody>
      </p:sp>
      <p:sp>
        <p:nvSpPr>
          <p:cNvPr id="6" name="Substituent număr diapozitiv 5"/>
          <p:cNvSpPr txBox="1">
            <a:spLocks noGrp="1"/>
          </p:cNvSpPr>
          <p:nvPr>
            <p:ph type="sldNum" sz="quarter" idx="4"/>
          </p:nvPr>
        </p:nvSpPr>
        <p:spPr>
          <a:xfrm>
            <a:off x="7227362" y="6887160"/>
            <a:ext cx="2348279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o-RO" sz="1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fld id="{9F4FDC37-C762-497C-BE86-61B992A2469F}" type="slidenum">
              <a:t>‹#›</a:t>
            </a:fld>
            <a:endParaRPr lang="ro-R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marL="0" marR="0" lvl="0" indent="0" algn="ctr" defTabSz="914400" rtl="0" fontAlgn="auto" hangingPunct="0">
        <a:lnSpc>
          <a:spcPct val="100000"/>
        </a:lnSpc>
        <a:spcBef>
          <a:spcPts val="0"/>
        </a:spcBef>
        <a:spcAft>
          <a:spcPts val="0"/>
        </a:spcAft>
        <a:buNone/>
        <a:tabLst/>
        <a:defRPr lang="ro-RO" sz="2400" b="0" i="0" u="none" strike="noStrike" kern="1200" cap="none" spc="0" baseline="0">
          <a:solidFill>
            <a:srgbClr val="000000"/>
          </a:solidFill>
          <a:uFillTx/>
          <a:latin typeface="Arial" pitchFamily="18"/>
          <a:ea typeface="Microsoft YaHei" pitchFamily="2"/>
          <a:cs typeface="Lucida Sans" pitchFamily="2"/>
        </a:defRPr>
      </a:lvl1pPr>
    </p:titleStyle>
    <p:bodyStyle>
      <a:lvl1pPr marL="0" marR="0" lvl="0" indent="0" defTabSz="914400" rtl="0" fontAlgn="auto" hangingPunct="0">
        <a:lnSpc>
          <a:spcPct val="100000"/>
        </a:lnSpc>
        <a:spcBef>
          <a:spcPts val="0"/>
        </a:spcBef>
        <a:spcAft>
          <a:spcPts val="1415"/>
        </a:spcAft>
        <a:buNone/>
        <a:tabLst/>
        <a:defRPr lang="ro-RO" sz="3200" b="0" i="0" u="none" strike="noStrike" kern="1200" cap="none" spc="0" baseline="0">
          <a:solidFill>
            <a:srgbClr val="000000"/>
          </a:solidFill>
          <a:uFillTx/>
          <a:latin typeface="Arial" pitchFamily="18"/>
          <a:ea typeface="Microsoft YaHei" pitchFamily="2"/>
          <a:cs typeface="Lucida Sans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o-RO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o-RO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o-RO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o-RO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BE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reptunghi 1"/>
          <p:cNvSpPr/>
          <p:nvPr/>
        </p:nvSpPr>
        <p:spPr>
          <a:xfrm>
            <a:off x="404640" y="1893237"/>
            <a:ext cx="9675001" cy="5666399"/>
          </a:xfrm>
          <a:prstGeom prst="rect">
            <a:avLst/>
          </a:prstGeom>
          <a:solidFill>
            <a:srgbClr val="DDDDDD"/>
          </a:solidFill>
          <a:ln w="25402" cap="flat">
            <a:solidFill>
              <a:srgbClr val="C0C0C0"/>
            </a:solidFill>
            <a:prstDash val="solid"/>
            <a:miter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 b="0" i="0" u="none" strike="noStrike" kern="1200" cap="none" spc="0" baseline="0">
              <a:solidFill>
                <a:srgbClr val="000000"/>
              </a:solidFill>
              <a:uFillTx/>
              <a:latin typeface="Thorndale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3" name="Substituent titlu 2"/>
          <p:cNvSpPr txBox="1">
            <a:spLocks noGrp="1"/>
          </p:cNvSpPr>
          <p:nvPr>
            <p:ph type="title"/>
          </p:nvPr>
        </p:nvSpPr>
        <p:spPr>
          <a:xfrm>
            <a:off x="740883" y="555479"/>
            <a:ext cx="8608317" cy="12625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4" name="Substituent text 3"/>
          <p:cNvSpPr txBox="1">
            <a:spLocks noGrp="1"/>
          </p:cNvSpPr>
          <p:nvPr>
            <p:ph type="body" idx="1"/>
          </p:nvPr>
        </p:nvSpPr>
        <p:spPr>
          <a:xfrm>
            <a:off x="740883" y="2101684"/>
            <a:ext cx="8608317" cy="476279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GB"/>
          </a:p>
        </p:txBody>
      </p:sp>
      <p:sp>
        <p:nvSpPr>
          <p:cNvPr id="5" name="Dreptunghi 4"/>
          <p:cNvSpPr/>
          <p:nvPr/>
        </p:nvSpPr>
        <p:spPr>
          <a:xfrm>
            <a:off x="0" y="0"/>
            <a:ext cx="181801" cy="918715"/>
          </a:xfrm>
          <a:prstGeom prst="rect">
            <a:avLst/>
          </a:prstGeom>
          <a:solidFill>
            <a:srgbClr val="125C8D"/>
          </a:solidFill>
          <a:ln w="25402" cap="flat">
            <a:solidFill>
              <a:srgbClr val="41719C"/>
            </a:solidFill>
            <a:prstDash val="solid"/>
            <a:miter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 b="0" i="0" u="none" strike="noStrike" kern="1200" cap="none" spc="0" baseline="0">
              <a:solidFill>
                <a:srgbClr val="000000"/>
              </a:solidFill>
              <a:uFillTx/>
              <a:latin typeface="Thorndale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6" name="Dreptunghi 5"/>
          <p:cNvSpPr/>
          <p:nvPr/>
        </p:nvSpPr>
        <p:spPr>
          <a:xfrm>
            <a:off x="0" y="2381399"/>
            <a:ext cx="181801" cy="918715"/>
          </a:xfrm>
          <a:prstGeom prst="rect">
            <a:avLst/>
          </a:prstGeom>
          <a:solidFill>
            <a:srgbClr val="125C8D"/>
          </a:solidFill>
          <a:ln w="25402" cap="flat">
            <a:solidFill>
              <a:srgbClr val="41719C"/>
            </a:solidFill>
            <a:prstDash val="solid"/>
            <a:miter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 b="0" i="0" u="none" strike="noStrike" kern="1200" cap="none" spc="0" baseline="0">
              <a:solidFill>
                <a:srgbClr val="000000"/>
              </a:solidFill>
              <a:uFillTx/>
              <a:latin typeface="Thorndale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7" name="Dreptunghi 6"/>
          <p:cNvSpPr/>
          <p:nvPr/>
        </p:nvSpPr>
        <p:spPr>
          <a:xfrm>
            <a:off x="0" y="1168557"/>
            <a:ext cx="181801" cy="918715"/>
          </a:xfrm>
          <a:prstGeom prst="rect">
            <a:avLst/>
          </a:prstGeom>
          <a:solidFill>
            <a:srgbClr val="125C8D"/>
          </a:solidFill>
          <a:ln w="25402" cap="flat">
            <a:solidFill>
              <a:srgbClr val="41719C"/>
            </a:solidFill>
            <a:prstDash val="solid"/>
            <a:miter/>
          </a:ln>
        </p:spPr>
        <p:txBody>
          <a:bodyPr vert="horz" wrap="square" lIns="0" tIns="0" rIns="0" bIns="0" anchor="ctr" anchorCtr="1" compatLnSpc="1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2400" b="0" i="0" u="none" strike="noStrike" kern="1200" cap="none" spc="0" baseline="0">
              <a:solidFill>
                <a:srgbClr val="000000"/>
              </a:solidFill>
              <a:uFillTx/>
              <a:latin typeface="Thorndale" pitchFamily="18"/>
              <a:ea typeface="Lucida Sans Unicode" pitchFamily="2"/>
              <a:cs typeface="Tahoma" pitchFamily="2"/>
            </a:endParaRPr>
          </a:p>
        </p:txBody>
      </p:sp>
      <p:sp>
        <p:nvSpPr>
          <p:cNvPr id="8" name="Substituent subsol 7"/>
          <p:cNvSpPr txBox="1">
            <a:spLocks noGrp="1"/>
          </p:cNvSpPr>
          <p:nvPr>
            <p:ph type="ftr" sz="quarter" idx="3"/>
          </p:nvPr>
        </p:nvSpPr>
        <p:spPr>
          <a:xfrm>
            <a:off x="3447361" y="6887160"/>
            <a:ext cx="3194995" cy="5212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1" compatLnSpc="1">
            <a:noAutofit/>
          </a:bodyPr>
          <a:lstStyle>
            <a:lvl1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GB" sz="1400" b="0" i="0" u="none" strike="noStrike" kern="1200" cap="none" spc="0" baseline="0">
                <a:solidFill>
                  <a:srgbClr val="000000"/>
                </a:solidFill>
                <a:uFillTx/>
                <a:latin typeface="Thorndale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marL="0" marR="0" lvl="0" indent="0" algn="ctr" defTabSz="914400" rtl="0" fontAlgn="auto" hangingPunct="0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GB" sz="3600" b="1" i="0" u="none" strike="noStrike" kern="0" cap="none" spc="0" baseline="0">
          <a:solidFill>
            <a:srgbClr val="333333"/>
          </a:solidFill>
          <a:uFillTx/>
          <a:latin typeface="Consolas" pitchFamily="49"/>
          <a:ea typeface="Lucida Sans Unicode" pitchFamily="2"/>
          <a:cs typeface="Tahoma" pitchFamily="2"/>
        </a:defRPr>
      </a:lvl1pPr>
    </p:titleStyle>
    <p:bodyStyle>
      <a:lvl1pPr marL="0" marR="0" lvl="0" indent="0" algn="l" defTabSz="914400" rtl="0" fontAlgn="auto" hangingPunct="0">
        <a:lnSpc>
          <a:spcPct val="100000"/>
        </a:lnSpc>
        <a:spcBef>
          <a:spcPts val="0"/>
        </a:spcBef>
        <a:spcAft>
          <a:spcPts val="0"/>
        </a:spcAft>
        <a:buNone/>
        <a:tabLst/>
        <a:defRPr lang="ro-RO" sz="2400" b="0" i="0" u="none" strike="noStrike" kern="0" cap="none" spc="0" baseline="0">
          <a:solidFill>
            <a:srgbClr val="000000"/>
          </a:solidFill>
          <a:uFillTx/>
          <a:latin typeface="Albany" pitchFamily="34"/>
          <a:cs typeface="Tahoma" pitchFamily="2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o-RO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o-RO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o-RO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ro-RO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yfain.github.io/Java4Kid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u 1"/>
          <p:cNvSpPr txBox="1">
            <a:spLocks noGrp="1"/>
          </p:cNvSpPr>
          <p:nvPr>
            <p:ph type="subTitle" idx="4294967295"/>
          </p:nvPr>
        </p:nvSpPr>
        <p:spPr>
          <a:xfrm>
            <a:off x="740883" y="1005840"/>
            <a:ext cx="8608317" cy="6954844"/>
          </a:xfrm>
          <a:noFill/>
        </p:spPr>
        <p:txBody>
          <a:bodyPr anchor="ctr" anchorCtr="1"/>
          <a:lstStyle/>
          <a:p>
            <a:pPr lvl="0" indent="-215999" algn="ctr"/>
            <a:r>
              <a:rPr lang="en-GB" sz="3600">
                <a:latin typeface="Consolas" pitchFamily="49"/>
              </a:rPr>
              <a:t>Chapter 5: Interfaces, Lambdas, Abstract and</a:t>
            </a:r>
          </a:p>
          <a:p>
            <a:pPr lvl="0" indent="-215999" algn="ctr"/>
            <a:r>
              <a:rPr lang="en-GB" sz="3600">
                <a:latin typeface="Consolas" pitchFamily="49"/>
              </a:rPr>
              <a:t>Anonymous Classes</a:t>
            </a:r>
          </a:p>
          <a:p>
            <a:pPr lvl="0" indent="-215999" algn="ctr"/>
            <a:endParaRPr lang="en-GB" sz="3600">
              <a:latin typeface="Consolas" pitchFamily="49"/>
            </a:endParaRPr>
          </a:p>
          <a:p>
            <a:pPr lvl="0" indent="-215999" algn="ctr"/>
            <a:r>
              <a:rPr lang="en-GB" sz="3600">
                <a:latin typeface="Consolas" pitchFamily="49"/>
                <a:hlinkClick r:id="rId3"/>
              </a:rPr>
              <a:t>Java Programming for Kids</a:t>
            </a:r>
            <a:r>
              <a:rPr lang="en-GB" sz="3600">
                <a:latin typeface="Consolas" pitchFamily="49"/>
              </a:rPr>
              <a:t> </a:t>
            </a:r>
            <a:r>
              <a:rPr lang="en-GB" sz="3600">
                <a:latin typeface="Consolas" pitchFamily="49"/>
                <a:hlinkClick r:id="rId3"/>
              </a:rPr>
              <a:t>http://yfain.github.io/Java4Kids/</a:t>
            </a:r>
            <a:r>
              <a:rPr lang="en-GB" sz="3600">
                <a:latin typeface="Consolas" pitchFamily="49"/>
              </a:rPr>
              <a:t> by Yakov Fain was used to prepare this course</a:t>
            </a:r>
          </a:p>
          <a:p>
            <a:pPr lvl="0" indent="-215999" algn="ctr"/>
            <a:endParaRPr lang="en-GB" sz="3600">
              <a:latin typeface="Consolas" pitchFamily="49"/>
            </a:endParaRPr>
          </a:p>
          <a:p>
            <a:pPr lvl="0" indent="-215999" algn="ctr"/>
            <a:endParaRPr lang="en-GB" sz="3600">
              <a:latin typeface="Consolas" pitchFamily="49"/>
            </a:endParaRPr>
          </a:p>
          <a:p>
            <a:pPr lvl="0" indent="-215999" algn="ctr"/>
            <a:endParaRPr lang="en-GB" sz="3600">
              <a:latin typeface="Consolas" pitchFamily="49"/>
            </a:endParaRPr>
          </a:p>
          <a:p>
            <a:pPr lvl="0" indent="-215999" algn="ctr"/>
            <a:endParaRPr lang="en-GB" sz="3600">
              <a:latin typeface="Consolas" pitchFamily="49"/>
            </a:endParaRPr>
          </a:p>
          <a:p>
            <a:pPr lvl="0" indent="-215999" algn="ctr"/>
            <a:endParaRPr lang="en-GB" sz="3600">
              <a:latin typeface="Consolas" pitchFamily="4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GB"/>
              <a:t>Anonymous Classes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static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ArithmeticOperation addition = </a:t>
            </a:r>
            <a:r>
              <a:rPr lang="en-GB" sz="2600">
                <a:solidFill>
                  <a:srgbClr val="008800"/>
                </a:solidFill>
                <a:latin typeface="Consolas" pitchFamily="49"/>
              </a:rPr>
              <a:t>new     	</a:t>
            </a:r>
          </a:p>
          <a:p>
            <a:pPr lvl="0"/>
            <a:endParaRPr lang="en-GB" sz="2600">
              <a:solidFill>
                <a:srgbClr val="0066BC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     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ArithmeticOperation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() {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           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double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performOperation   </a:t>
            </a:r>
          </a:p>
          <a:p>
            <a:pPr lvl="0"/>
            <a:r>
              <a:rPr lang="en-GB" sz="2600">
                <a:solidFill>
                  <a:srgbClr val="0066BC"/>
                </a:solidFill>
                <a:latin typeface="Consolas" pitchFamily="49"/>
              </a:rPr>
              <a:t>            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double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first,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double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second) {</a:t>
            </a:r>
          </a:p>
          <a:p>
            <a:pPr lvl="0"/>
            <a:r>
              <a:rPr lang="en-GB" sz="2600">
                <a:solidFill>
                  <a:srgbClr val="888888"/>
                </a:solidFill>
                <a:latin typeface="Consolas" pitchFamily="49"/>
              </a:rPr>
              <a:t>                double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result = first + second;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                return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result;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            }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      };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GB"/>
              <a:t>Lambda Expressions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static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ArithmeticOperation addition=</a:t>
            </a: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     (first, second) -&gt; {</a:t>
            </a:r>
          </a:p>
          <a:p>
            <a:pPr lvl="0"/>
            <a:r>
              <a:rPr lang="en-GB" sz="2600">
                <a:solidFill>
                  <a:srgbClr val="888888"/>
                </a:solidFill>
                <a:latin typeface="Consolas" pitchFamily="49"/>
              </a:rPr>
              <a:t>         double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result = first + second;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         return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result;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     };</a:t>
            </a: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</p:txBody>
      </p:sp>
      <p:pic>
        <p:nvPicPr>
          <p:cNvPr id="4" name="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831997" y="4176000"/>
            <a:ext cx="2664003" cy="2448004"/>
          </a:xfrm>
          <a:prstGeom prst="rect">
            <a:avLst/>
          </a:prstGeom>
          <a:solidFill>
            <a:srgbClr val="CCFF66">
              <a:alpha val="50000"/>
            </a:srgbClr>
          </a:solidFill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GB"/>
              <a:t>Project- class Dog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class </a:t>
            </a:r>
            <a:r>
              <a:rPr lang="en-GB" sz="2600">
                <a:solidFill>
                  <a:srgbClr val="BC0066"/>
                </a:solidFill>
                <a:latin typeface="Consolas" pitchFamily="49"/>
              </a:rPr>
              <a:t>Dog </a:t>
            </a:r>
            <a:r>
              <a:rPr lang="en-GB" sz="2600">
                <a:solidFill>
                  <a:srgbClr val="008800"/>
                </a:solidFill>
                <a:latin typeface="Consolas" pitchFamily="49"/>
              </a:rPr>
              <a:t>implements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Talker, Swimmer {</a:t>
            </a:r>
          </a:p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talk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(){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System.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out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println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DE2200"/>
                </a:solidFill>
                <a:latin typeface="Consolas" pitchFamily="49"/>
              </a:rPr>
              <a:t>"Ham! Ham!"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);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swim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int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howFar){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System.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out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println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DE2200"/>
                </a:solidFill>
                <a:latin typeface="Consolas" pitchFamily="49"/>
              </a:rPr>
              <a:t>"Will swim about a half of this distance: "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+ howFar/</a:t>
            </a:r>
            <a:r>
              <a:rPr lang="en-GB" sz="2600">
                <a:solidFill>
                  <a:srgbClr val="0000DE"/>
                </a:solidFill>
                <a:latin typeface="Consolas" pitchFamily="49"/>
              </a:rPr>
              <a:t>2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+ </a:t>
            </a:r>
            <a:r>
              <a:rPr lang="en-GB" sz="2600">
                <a:solidFill>
                  <a:srgbClr val="DE2200"/>
                </a:solidFill>
                <a:latin typeface="Consolas" pitchFamily="49"/>
              </a:rPr>
              <a:t>"</a:t>
            </a:r>
          </a:p>
          <a:p>
            <a:pPr lvl="0"/>
            <a:r>
              <a:rPr lang="en-GB" sz="2600">
                <a:solidFill>
                  <a:srgbClr val="DE2200"/>
                </a:solidFill>
                <a:latin typeface="Consolas" pitchFamily="49"/>
              </a:rPr>
              <a:t>meters"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);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GB"/>
              <a:t>Project- class Fish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class </a:t>
            </a:r>
            <a:r>
              <a:rPr lang="en-GB" sz="2600">
                <a:solidFill>
                  <a:srgbClr val="BC0066"/>
                </a:solidFill>
                <a:latin typeface="Consolas" pitchFamily="49"/>
              </a:rPr>
              <a:t>Fish </a:t>
            </a:r>
            <a:r>
              <a:rPr lang="en-GB" sz="2600">
                <a:solidFill>
                  <a:srgbClr val="008800"/>
                </a:solidFill>
                <a:latin typeface="Consolas" pitchFamily="49"/>
              </a:rPr>
              <a:t>implements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Swimmer {</a:t>
            </a:r>
          </a:p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swim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int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howFar){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System.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out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println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DE2200"/>
                </a:solidFill>
                <a:latin typeface="Consolas" pitchFamily="49"/>
              </a:rPr>
              <a:t>"OK, will swim "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+ howFar + </a:t>
            </a:r>
            <a:r>
              <a:rPr lang="en-GB" sz="2600">
                <a:solidFill>
                  <a:srgbClr val="DE2200"/>
                </a:solidFill>
                <a:latin typeface="Consolas" pitchFamily="49"/>
              </a:rPr>
              <a:t>" feet"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);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dive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int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howDeep){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System.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out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println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DE2200"/>
                </a:solidFill>
                <a:latin typeface="Consolas" pitchFamily="49"/>
              </a:rPr>
              <a:t>"OK, will dive "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+ howDeep + </a:t>
            </a:r>
            <a:r>
              <a:rPr lang="en-GB" sz="2600">
                <a:solidFill>
                  <a:srgbClr val="DE2200"/>
                </a:solidFill>
                <a:latin typeface="Consolas" pitchFamily="49"/>
              </a:rPr>
              <a:t>" meters"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);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GB"/>
              <a:t>Project- interface Swimmer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interface </a:t>
            </a:r>
            <a:r>
              <a:rPr lang="en-GB" sz="2600">
                <a:solidFill>
                  <a:srgbClr val="BC0066"/>
                </a:solidFill>
                <a:latin typeface="Consolas" pitchFamily="49"/>
              </a:rPr>
              <a:t>Swimmer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{</a:t>
            </a:r>
          </a:p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swim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int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howFar);</a:t>
            </a:r>
          </a:p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default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dive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int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howDeep){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System.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out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println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DE2200"/>
                </a:solidFill>
                <a:latin typeface="Consolas" pitchFamily="49"/>
              </a:rPr>
              <a:t>"Can't dive, sorry"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);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};</a:t>
            </a: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GB"/>
              <a:t>Project- interface Talker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interface </a:t>
            </a:r>
            <a:r>
              <a:rPr lang="en-GB" sz="2600">
                <a:solidFill>
                  <a:srgbClr val="BC0066"/>
                </a:solidFill>
                <a:latin typeface="Consolas" pitchFamily="49"/>
              </a:rPr>
              <a:t>Talker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{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   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talk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();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B49EB6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8683" y="1072051"/>
            <a:ext cx="9771945" cy="521838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583"/>
    </mc:Choice>
    <mc:Fallback>
      <p:transition spd="slow" advTm="353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</a:t>
            </a:r>
            <a:endParaRPr lang="ro-RO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Program de completare 3" title="Multiple Choice Quiz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98122545"/>
                  </p:ext>
                </p:extLst>
              </p:nvPr>
            </p:nvGraphicFramePr>
            <p:xfrm>
              <a:off x="740883" y="2086628"/>
              <a:ext cx="9144000" cy="51435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Program de completare 3" title="Multiple Choice Quiz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0883" y="2086628"/>
                <a:ext cx="9144000" cy="5143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3285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u 1"/>
          <p:cNvSpPr txBox="1">
            <a:spLocks noGrp="1"/>
          </p:cNvSpPr>
          <p:nvPr>
            <p:ph type="subTitle" idx="4294967295"/>
          </p:nvPr>
        </p:nvSpPr>
        <p:spPr>
          <a:xfrm>
            <a:off x="740883" y="555479"/>
            <a:ext cx="8608317" cy="6308637"/>
          </a:xfrm>
          <a:noFill/>
        </p:spPr>
        <p:txBody>
          <a:bodyPr anchor="ctr" anchorCtr="1">
            <a:spAutoFit/>
          </a:bodyPr>
          <a:lstStyle/>
          <a:p>
            <a:pPr lvl="0" indent="-215999" algn="ctr"/>
            <a:r>
              <a:rPr lang="en-GB" sz="3600" b="1">
                <a:solidFill>
                  <a:srgbClr val="333333"/>
                </a:solidFill>
                <a:latin typeface="Consolas" pitchFamily="49"/>
              </a:rPr>
              <a:t>Lesson 1: Java Interfaces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GB"/>
              <a:t>Abstract Methods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>
          <a:xfrm>
            <a:off x="740883" y="2101684"/>
            <a:ext cx="8608317" cy="5036039"/>
          </a:xfrm>
        </p:spPr>
        <p:txBody>
          <a:bodyPr/>
          <a:lstStyle/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interface </a:t>
            </a:r>
            <a:r>
              <a:rPr lang="en-GB" sz="2600">
                <a:solidFill>
                  <a:srgbClr val="BC0066"/>
                </a:solidFill>
                <a:latin typeface="Consolas" pitchFamily="49"/>
              </a:rPr>
              <a:t>Talker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{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  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talk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();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class </a:t>
            </a:r>
            <a:r>
              <a:rPr lang="en-GB" sz="2600">
                <a:solidFill>
                  <a:srgbClr val="BC0066"/>
                </a:solidFill>
                <a:latin typeface="Consolas" pitchFamily="49"/>
              </a:rPr>
              <a:t>Dog </a:t>
            </a:r>
            <a:r>
              <a:rPr lang="en-GB" sz="2600">
                <a:solidFill>
                  <a:srgbClr val="008800"/>
                </a:solidFill>
                <a:latin typeface="Consolas" pitchFamily="49"/>
              </a:rPr>
              <a:t>implements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Talker {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talk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(){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System.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out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println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DE2200"/>
                </a:solidFill>
                <a:latin typeface="Consolas" pitchFamily="49"/>
              </a:rPr>
              <a:t>"Woof! Woof-woof!"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);</a:t>
            </a:r>
            <a:r>
              <a:rPr lang="en-GB" sz="2600">
                <a:latin typeface="Consolas" pitchFamily="49"/>
              </a:rPr>
              <a:t>}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class </a:t>
            </a:r>
            <a:r>
              <a:rPr lang="en-GB" sz="2600">
                <a:solidFill>
                  <a:srgbClr val="BC0066"/>
                </a:solidFill>
                <a:latin typeface="Consolas" pitchFamily="49"/>
              </a:rPr>
              <a:t>Cat </a:t>
            </a:r>
            <a:r>
              <a:rPr lang="en-GB" sz="2600">
                <a:solidFill>
                  <a:srgbClr val="008800"/>
                </a:solidFill>
                <a:latin typeface="Consolas" pitchFamily="49"/>
              </a:rPr>
              <a:t>implements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Talker {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talk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(){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System.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out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println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DE2200"/>
                </a:solidFill>
                <a:latin typeface="Consolas" pitchFamily="49"/>
              </a:rPr>
              <a:t>"Meow! Meow!"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);</a:t>
            </a:r>
            <a:r>
              <a:rPr lang="en-GB" sz="2600">
                <a:latin typeface="Consolas" pitchFamily="49"/>
              </a:rPr>
              <a:t>}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GB"/>
              <a:t>The Interface Swimmer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interface </a:t>
            </a:r>
            <a:r>
              <a:rPr lang="en-GB" sz="2600">
                <a:solidFill>
                  <a:srgbClr val="BC0066"/>
                </a:solidFill>
                <a:latin typeface="Consolas" pitchFamily="49"/>
              </a:rPr>
              <a:t>Swimmer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{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swim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int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howFar);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dive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int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howDeep);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</p:txBody>
      </p:sp>
      <p:pic>
        <p:nvPicPr>
          <p:cNvPr id="4" name="">
            <a:extLst>
              <a:ext uri="{FF2B5EF4-FFF2-40B4-BE49-F238E27FC236}">
                <a16:creationId xmlns:a16="http://schemas.microsoft.com/office/drawing/2014/main" id="{00000000-0000-0000-0000-00000000000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303638" y="3463555"/>
            <a:ext cx="6986162" cy="3088440"/>
          </a:xfrm>
          <a:prstGeom prst="rect">
            <a:avLst/>
          </a:prstGeom>
          <a:solidFill>
            <a:srgbClr val="CCFF66">
              <a:alpha val="50000"/>
            </a:srgbClr>
          </a:solidFill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GB"/>
              <a:t>Dogs Can't Dive (Default Methods in Interfaces)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>
          <a:xfrm>
            <a:off x="823682" y="2149196"/>
            <a:ext cx="8608317" cy="4762798"/>
          </a:xfrm>
        </p:spPr>
        <p:txBody>
          <a:bodyPr/>
          <a:lstStyle/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interface </a:t>
            </a:r>
            <a:r>
              <a:rPr lang="en-GB" sz="2600">
                <a:solidFill>
                  <a:srgbClr val="BC0066"/>
                </a:solidFill>
                <a:latin typeface="Consolas" pitchFamily="49"/>
              </a:rPr>
              <a:t>Swimmer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{</a:t>
            </a:r>
          </a:p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swim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int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howFar);</a:t>
            </a: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default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void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dive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int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howDeep){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System.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out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println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DE2200"/>
                </a:solidFill>
                <a:latin typeface="Consolas" pitchFamily="49"/>
              </a:rPr>
              <a:t>"Can't dive, sorry"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);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};</a:t>
            </a: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GB"/>
              <a:t>Static Methods in Interfaces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>
          <a:xfrm>
            <a:off x="740883" y="2101684"/>
            <a:ext cx="8608317" cy="5036039"/>
          </a:xfrm>
        </p:spPr>
        <p:txBody>
          <a:bodyPr/>
          <a:lstStyle/>
          <a:p>
            <a:pPr lvl="0"/>
            <a:endParaRPr lang="en-GB" sz="2600">
              <a:solidFill>
                <a:srgbClr val="888888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888888"/>
                </a:solidFill>
                <a:latin typeface="Consolas" pitchFamily="49"/>
              </a:rPr>
              <a:t>// Check if it's summer now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static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boolean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isSummer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()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{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Month month = LocalDate.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now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().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getMonth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();</a:t>
            </a:r>
          </a:p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if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(month == Month.</a:t>
            </a:r>
            <a:r>
              <a:rPr lang="en-GB" sz="2600">
                <a:solidFill>
                  <a:srgbClr val="33669A"/>
                </a:solidFill>
                <a:latin typeface="Consolas" pitchFamily="49"/>
              </a:rPr>
              <a:t>JULY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){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return true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...</a:t>
            </a:r>
          </a:p>
          <a:p>
            <a:pPr lvl="0"/>
            <a:endParaRPr lang="en-GB" sz="2600">
              <a:solidFill>
                <a:srgbClr val="333333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GB"/>
              <a:t>Hands-on Practice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/>
        <p:txBody>
          <a:bodyPr>
            <a:spAutoFit/>
          </a:bodyPr>
          <a:lstStyle/>
          <a:p>
            <a:pPr lvl="0">
              <a:buClr>
                <a:srgbClr val="0E594D"/>
              </a:buClr>
              <a:buSzPct val="45000"/>
              <a:buFont typeface="StarSymbol"/>
              <a:buChar char="●"/>
            </a:pPr>
            <a:r>
              <a:rPr lang="en-GB" sz="2600">
                <a:latin typeface="Consolas" pitchFamily="49"/>
              </a:rPr>
              <a:t> Create a new Java project.</a:t>
            </a:r>
          </a:p>
          <a:p>
            <a:pPr lvl="0">
              <a:buClr>
                <a:srgbClr val="0E594D"/>
              </a:buClr>
              <a:buSzPct val="45000"/>
              <a:buFont typeface="StarSymbol"/>
              <a:buChar char="●"/>
            </a:pPr>
            <a:endParaRPr lang="en-GB" sz="2600">
              <a:latin typeface="Consolas" pitchFamily="49"/>
            </a:endParaRPr>
          </a:p>
          <a:p>
            <a:pPr lvl="0">
              <a:buClr>
                <a:srgbClr val="0E594D"/>
              </a:buClr>
              <a:buSzPct val="45000"/>
              <a:buFont typeface="StarSymbol"/>
              <a:buChar char="●"/>
            </a:pPr>
            <a:r>
              <a:rPr lang="en-GB" sz="2600">
                <a:latin typeface="Consolas" pitchFamily="49"/>
              </a:rPr>
              <a:t> Write a program using the class java.time.LocalDate and the enum java.time.Month.</a:t>
            </a:r>
          </a:p>
          <a:p>
            <a:pPr lvl="0">
              <a:buClr>
                <a:srgbClr val="0E594D"/>
              </a:buClr>
              <a:buSzPct val="45000"/>
              <a:buFont typeface="StarSymbol"/>
              <a:buChar char="●"/>
            </a:pPr>
            <a:endParaRPr lang="en-GB" sz="2600">
              <a:latin typeface="Consolas" pitchFamily="49"/>
            </a:endParaRPr>
          </a:p>
          <a:p>
            <a:pPr lvl="0">
              <a:buClr>
                <a:srgbClr val="0E594D"/>
              </a:buClr>
              <a:buSzPct val="45000"/>
              <a:buFont typeface="StarSymbol"/>
              <a:buChar char="●"/>
            </a:pPr>
            <a:r>
              <a:rPr lang="en-GB" sz="2600">
                <a:latin typeface="Consolas" pitchFamily="49"/>
              </a:rPr>
              <a:t> Declare an enum type and write a program using it.</a:t>
            </a:r>
          </a:p>
          <a:p>
            <a:pPr lvl="0">
              <a:buClr>
                <a:srgbClr val="0E594D"/>
              </a:buClr>
              <a:buSzPct val="45000"/>
              <a:buFont typeface="StarSymbol"/>
              <a:buChar char="●"/>
            </a:pPr>
            <a:endParaRPr lang="en-GB" sz="2600">
              <a:latin typeface="Consolas" pitchFamily="49"/>
            </a:endParaRPr>
          </a:p>
          <a:p>
            <a:pPr lvl="0"/>
            <a:r>
              <a:rPr lang="en-GB" sz="2600">
                <a:latin typeface="Consolas" pitchFamily="49"/>
              </a:rPr>
              <a:t>Extra challenge</a:t>
            </a:r>
          </a:p>
          <a:p>
            <a:pPr lvl="0">
              <a:buClr>
                <a:srgbClr val="0E594D"/>
              </a:buClr>
              <a:buSzPct val="45000"/>
              <a:buFont typeface="StarSymbol"/>
              <a:buChar char="●"/>
            </a:pPr>
            <a:r>
              <a:rPr lang="en-GB" sz="2600">
                <a:latin typeface="Consolas" pitchFamily="49"/>
              </a:rPr>
              <a:t>Print the current month using your locale (format date by locale).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u 1"/>
          <p:cNvSpPr txBox="1">
            <a:spLocks noGrp="1"/>
          </p:cNvSpPr>
          <p:nvPr>
            <p:ph type="subTitle" idx="4294967295"/>
          </p:nvPr>
        </p:nvSpPr>
        <p:spPr>
          <a:xfrm>
            <a:off x="740883" y="555479"/>
            <a:ext cx="8608317" cy="6308637"/>
          </a:xfrm>
          <a:noFill/>
        </p:spPr>
        <p:txBody>
          <a:bodyPr anchor="ctr" anchorCtr="1">
            <a:spAutoFit/>
          </a:bodyPr>
          <a:lstStyle/>
          <a:p>
            <a:pPr lvl="0" indent="-215999" algn="ctr"/>
            <a:r>
              <a:rPr lang="en-GB" sz="3600" b="1">
                <a:solidFill>
                  <a:srgbClr val="333333"/>
                </a:solidFill>
                <a:latin typeface="Consolas" pitchFamily="49"/>
              </a:rPr>
              <a:t>Lesson 2: Lambda Expressions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/>
          <a:p>
            <a:pPr lvl="0"/>
            <a:r>
              <a:rPr lang="en-GB"/>
              <a:t>Functional Interfaces</a:t>
            </a:r>
          </a:p>
        </p:txBody>
      </p:sp>
      <p:sp>
        <p:nvSpPr>
          <p:cNvPr id="3" name="Substituent text 2"/>
          <p:cNvSpPr txBox="1">
            <a:spLocks noGrp="1"/>
          </p:cNvSpPr>
          <p:nvPr>
            <p:ph type="body" idx="4294967295"/>
          </p:nvPr>
        </p:nvSpPr>
        <p:spPr/>
        <p:txBody>
          <a:bodyPr>
            <a:spAutoFit/>
          </a:bodyPr>
          <a:lstStyle/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CC00CC"/>
                </a:solidFill>
                <a:latin typeface="Consolas" pitchFamily="49"/>
              </a:rPr>
              <a:t>If an interface has </a:t>
            </a:r>
            <a:r>
              <a:rPr lang="en-GB" sz="2600" b="1">
                <a:solidFill>
                  <a:srgbClr val="CC00CC"/>
                </a:solidFill>
                <a:latin typeface="Consolas" pitchFamily="49"/>
              </a:rPr>
              <a:t>only one abstract method</a:t>
            </a:r>
            <a:r>
              <a:rPr lang="en-GB" sz="2600">
                <a:solidFill>
                  <a:srgbClr val="CC00CC"/>
                </a:solidFill>
                <a:latin typeface="Consolas" pitchFamily="49"/>
              </a:rPr>
              <a:t> declared (default and static methods don’t count) it’s called </a:t>
            </a:r>
            <a:r>
              <a:rPr lang="en-GB" sz="2600" i="1">
                <a:solidFill>
                  <a:srgbClr val="CC00CC"/>
                </a:solidFill>
                <a:latin typeface="Consolas" pitchFamily="49"/>
              </a:rPr>
              <a:t>functional interface</a:t>
            </a:r>
            <a:r>
              <a:rPr lang="en-GB" sz="2600">
                <a:solidFill>
                  <a:srgbClr val="CC00CC"/>
                </a:solidFill>
                <a:latin typeface="Consolas" pitchFamily="49"/>
              </a:rPr>
              <a:t>.</a:t>
            </a:r>
          </a:p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endParaRPr lang="en-GB" sz="2600">
              <a:solidFill>
                <a:srgbClr val="008800"/>
              </a:solidFill>
              <a:latin typeface="Consolas" pitchFamily="49"/>
            </a:endParaRP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public interface </a:t>
            </a:r>
            <a:r>
              <a:rPr lang="en-GB" sz="2600">
                <a:solidFill>
                  <a:srgbClr val="BC0066"/>
                </a:solidFill>
                <a:latin typeface="Consolas" pitchFamily="49"/>
              </a:rPr>
              <a:t>ArithmeticOperation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{</a:t>
            </a:r>
          </a:p>
          <a:p>
            <a:pPr lvl="0"/>
            <a:r>
              <a:rPr lang="en-GB" sz="2600">
                <a:solidFill>
                  <a:srgbClr val="008800"/>
                </a:solidFill>
                <a:latin typeface="Consolas" pitchFamily="49"/>
              </a:rPr>
              <a:t>   public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double </a:t>
            </a:r>
            <a:r>
              <a:rPr lang="en-GB" sz="2600">
                <a:solidFill>
                  <a:srgbClr val="0066BC"/>
                </a:solidFill>
                <a:latin typeface="Consolas" pitchFamily="49"/>
              </a:rPr>
              <a:t>performOperation</a:t>
            </a:r>
          </a:p>
          <a:p>
            <a:pPr lvl="0"/>
            <a:r>
              <a:rPr lang="en-GB" sz="2600">
                <a:solidFill>
                  <a:srgbClr val="0066BC"/>
                </a:solidFill>
                <a:latin typeface="Consolas" pitchFamily="49"/>
              </a:rPr>
              <a:t>                 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(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double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a, </a:t>
            </a:r>
            <a:r>
              <a:rPr lang="en-GB" sz="2600">
                <a:solidFill>
                  <a:srgbClr val="888888"/>
                </a:solidFill>
                <a:latin typeface="Consolas" pitchFamily="49"/>
              </a:rPr>
              <a:t>double </a:t>
            </a:r>
            <a:r>
              <a:rPr lang="en-GB" sz="2600">
                <a:solidFill>
                  <a:srgbClr val="333333"/>
                </a:solidFill>
                <a:latin typeface="Consolas" pitchFamily="49"/>
              </a:rPr>
              <a:t>b);</a:t>
            </a:r>
          </a:p>
          <a:p>
            <a:pPr lvl="0"/>
            <a:r>
              <a:rPr lang="en-GB" sz="2600">
                <a:solidFill>
                  <a:srgbClr val="333333"/>
                </a:solidFill>
                <a:latin typeface="Consolas" pitchFamily="49"/>
              </a:rP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embedded=true|recordStart=0|recordEnd=353583|recordLength=353583|start=0|end=353583|audioFormat={00001610-0000-0010-8000-00AA00389B71}|audioRate=44100|muted=false|volume=0.5|fadeIn=0|fadeOut=0|videoFormat={34363248-0000-0010-8000-00AA00389B71}|videoRate=10|videoWidth=1352|videoHeight=722"/>
</p:tagLst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yt coo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webextensions/webextension1.xml><?xml version="1.0" encoding="utf-8"?>
<we:webextension xmlns:we="http://schemas.microsoft.com/office/webextensions/webextension/2010/11" id="{072CB556-1A13-4243-874A-57A1F7CBBEE3}">
  <we:reference id="wa104238076" version="1.3.0.0" store="en-US" storeType="OMEX"/>
  <we:alternateReferences>
    <we:reference id="WA104238076" version="1.3.0.0" store="WA104238076" storeType="OMEX"/>
  </we:alternateReferences>
  <we:properties>
    <we:property name="__labs__" value="{&quot;configuration&quot;:{&quot;appVersion&quot;:{&quot;major&quot;:0,&quot;minor&quot;:1},&quot;components&quot;:[{&quot;name&quot;:&quot;Choice Question&quot;,&quot;question&quot;:{&quot;text/html&quot;:&quot;&lt;p&gt;What was the compiler&amp;#39;s complaint regarding the constructors?&lt;/p&gt;\n&quot;,&quot;text/plain&quot;:&quot;What was the compiler's complaint regarding the constructors?&quot;},&quot;type&quot;:&quot;Labs.Components.ChoiceComponent&quot;,&quot;timeLimit&quot;:0,&quot;maxAttempts&quot;:0,&quot;choices&quot;:[{&quot;id&quot;:&quot;0&quot;,&quot;content&quot;:{&quot;text/html&quot;:&quot;&lt;p&gt;A default constructor was not available&lt;/p&gt;\n&quot;,&quot;text/plain&quot;:&quot;A default constructor was not available&quot;},&quot;name&quot;:null,&quot;value&quot;:null},{&quot;id&quot;:&quot;1&quot;,&quot;content&quot;:{&quot;text/html&quot;:&quot;&lt;p&gt;A default constructor was not necessary&lt;/p&gt;\n&quot;,&quot;text/plain&quot;:&quot;A default constructor was not necessary&quot;},&quot;name&quot;:null,&quot;value&quot;:null},{&quot;id&quot;:&quot;2&quot;,&quot;content&quot;:{&quot;text/html&quot;:&quot;&lt;p&gt;The definition of&amp;nbsp;&amp;nbsp;a constructor with one parameter of type String could not be found&lt;/p&gt;\n&quot;,&quot;text/plain&quot;:&quot;The definition of  a constructor with one parameter of type String could not be found&quot;},&quot;name&quot;:null,&quot;value&quot;:null}],&quot;maxScore&quot;:1,&quot;hasAnswer&quot;:true,&quot;answer&quot;:[&quot;0&quot;],&quot;values&quot;:{&quot;hints&quot;:[]},&quot;secure&quot;:false,&quot;data&quot;:{&quot;question&quot;:&quot;&lt;p&gt;What was the compiler&amp;#39;s complaint regarding the constructors?&lt;/p&gt;\n&quot;,&quot;fontSize&quot;:&quot;large&quot;,&quot;choices&quot;:[{&quot;id&quot;:0,&quot;choice&quot;:&quot;&lt;p&gt;A default constructor was not available&lt;/p&gt;\n&quot;,&quot;feedback&quot;:null},{&quot;id&quot;:1,&quot;choice&quot;:&quot;&lt;p&gt;A default constructor was not necessary&lt;/p&gt;\n&quot;,&quot;feedback&quot;:null},{&quot;id&quot;:2,&quot;choice&quot;:&quot;&lt;p&gt;The definition of&amp;nbsp;&amp;nbsp;a constructor with one parameter of type String could not be found&lt;/p&gt;\n&quot;,&quot;feedback&quot;:null}],&quot;hasAnswer&quot;:true,&quot;answer&quot;:&quot;0&quot;,&quot;required&quot;:false,&quot;hints&quot;:[],&quot;limitAttempts&quot;:false,&quot;maxAttempts&quot;:2,&quot;allowRetries&quot;:true,&quot;shuffleChoices&quot;:true,&quot;isTimed&quot;:false,&quot;timeLimit&quot;:120,&quot;allowMultipleAnswers&quot;:false,&quot;allowChoiceEditing&quot;:true}}],&quot;name&quot;:&quot;Choice question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1047</TotalTime>
  <Words>473</Words>
  <Application>Microsoft Office PowerPoint</Application>
  <PresentationFormat>Ecran lat</PresentationFormat>
  <Paragraphs>148</Paragraphs>
  <Slides>17</Slides>
  <Notes>15</Notes>
  <HiddenSlides>0</HiddenSlides>
  <MMClips>1</MMClips>
  <ScaleCrop>false</ScaleCrop>
  <HeadingPairs>
    <vt:vector size="6" baseType="variant">
      <vt:variant>
        <vt:lpstr>Fonturi utilizate</vt:lpstr>
      </vt:variant>
      <vt:variant>
        <vt:i4>11</vt:i4>
      </vt:variant>
      <vt:variant>
        <vt:lpstr>Temă</vt:lpstr>
      </vt:variant>
      <vt:variant>
        <vt:i4>2</vt:i4>
      </vt:variant>
      <vt:variant>
        <vt:lpstr>Titluri diapozitive</vt:lpstr>
      </vt:variant>
      <vt:variant>
        <vt:i4>17</vt:i4>
      </vt:variant>
    </vt:vector>
  </HeadingPairs>
  <TitlesOfParts>
    <vt:vector size="30" baseType="lpstr">
      <vt:lpstr>Albany</vt:lpstr>
      <vt:lpstr>Microsoft YaHei</vt:lpstr>
      <vt:lpstr>StarSymbol</vt:lpstr>
      <vt:lpstr>Thorndale</vt:lpstr>
      <vt:lpstr>Arial</vt:lpstr>
      <vt:lpstr>Calibri</vt:lpstr>
      <vt:lpstr>Consolas</vt:lpstr>
      <vt:lpstr>Lucida Sans</vt:lpstr>
      <vt:lpstr>Lucida Sans Unicode</vt:lpstr>
      <vt:lpstr>Tahoma</vt:lpstr>
      <vt:lpstr>Times New Roman</vt:lpstr>
      <vt:lpstr>Default</vt:lpstr>
      <vt:lpstr>lyt cool</vt:lpstr>
      <vt:lpstr>Prezentare PowerPoint</vt:lpstr>
      <vt:lpstr>Prezentare PowerPoint</vt:lpstr>
      <vt:lpstr>Abstract Methods</vt:lpstr>
      <vt:lpstr>The Interface Swimmer</vt:lpstr>
      <vt:lpstr>Dogs Can't Dive (Default Methods in Interfaces)</vt:lpstr>
      <vt:lpstr>Static Methods in Interfaces</vt:lpstr>
      <vt:lpstr>Hands-on Practice</vt:lpstr>
      <vt:lpstr>Prezentare PowerPoint</vt:lpstr>
      <vt:lpstr>Functional Interfaces</vt:lpstr>
      <vt:lpstr>Anonymous Classes</vt:lpstr>
      <vt:lpstr>Lambda Expressions</vt:lpstr>
      <vt:lpstr>Project- class Dog</vt:lpstr>
      <vt:lpstr>Project- class Fish</vt:lpstr>
      <vt:lpstr>Project- interface Swimmer</vt:lpstr>
      <vt:lpstr>Project- interface Talker</vt:lpstr>
      <vt:lpstr>Prezentare PowerPoint</vt:lpstr>
      <vt:lpstr>Quiz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Prezentare PowerPoint</dc:title>
  <dc:creator>Cristina Fierbinteanu</dc:creator>
  <cp:lastModifiedBy>Cristina Fierbinteanu</cp:lastModifiedBy>
  <cp:revision>93</cp:revision>
  <dcterms:created xsi:type="dcterms:W3CDTF">2016-01-30T09:23:19Z</dcterms:created>
  <dcterms:modified xsi:type="dcterms:W3CDTF">2016-02-21T19:35:15Z</dcterms:modified>
</cp:coreProperties>
</file>

<file path=docProps/thumbnail.jpeg>
</file>